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76" r:id="rId7"/>
    <p:sldId id="261" r:id="rId8"/>
    <p:sldId id="262" r:id="rId9"/>
    <p:sldId id="277" r:id="rId10"/>
    <p:sldId id="278" r:id="rId11"/>
    <p:sldId id="279" r:id="rId12"/>
    <p:sldId id="280" r:id="rId13"/>
    <p:sldId id="281" r:id="rId14"/>
    <p:sldId id="263" r:id="rId15"/>
    <p:sldId id="285" r:id="rId16"/>
    <p:sldId id="270" r:id="rId17"/>
    <p:sldId id="267" r:id="rId18"/>
    <p:sldId id="287" r:id="rId19"/>
    <p:sldId id="286" r:id="rId20"/>
    <p:sldId id="272" r:id="rId21"/>
    <p:sldId id="284" r:id="rId22"/>
    <p:sldId id="283" r:id="rId23"/>
    <p:sldId id="282" r:id="rId24"/>
    <p:sldId id="273" r:id="rId25"/>
    <p:sldId id="275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A3F1-D14B-4601-916A-919949DD8B18}" type="datetimeFigureOut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2A2-1510-4C9F-8D65-E065C814155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5895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6D853-10E0-4B02-AA41-471407A3E09E}" type="slidenum">
              <a:rPr lang="hu-HU"/>
              <a:pPr/>
              <a:t>3</a:t>
            </a:fld>
            <a:endParaRPr lang="hu-H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9103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D2A2-1510-4C9F-8D65-E065C814155E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3571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2D352-6362-4466-86CD-78114FDA11B0}" type="slidenum">
              <a:rPr lang="hu-HU"/>
              <a:pPr/>
              <a:t>8</a:t>
            </a:fld>
            <a:endParaRPr lang="hu-H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113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2D352-6362-4466-86CD-78114FDA11B0}" type="slidenum">
              <a:rPr lang="hu-HU"/>
              <a:pPr/>
              <a:t>10</a:t>
            </a:fld>
            <a:endParaRPr lang="hu-H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215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D2A2-1510-4C9F-8D65-E065C814155E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4783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51991-7E76-4A40-9AEF-DCAAE7A94233}" type="slidenum">
              <a:rPr lang="hu-HU"/>
              <a:pPr/>
              <a:t>16</a:t>
            </a:fld>
            <a:endParaRPr lang="hu-H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86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615AA-218D-4CD6-8245-2F42C03D38F7}" type="slidenum">
              <a:rPr lang="hu-HU"/>
              <a:pPr/>
              <a:t>17</a:t>
            </a:fld>
            <a:endParaRPr lang="hu-H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953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E7A0B-7719-4102-AC7E-499B1835FC24}" type="slidenum">
              <a:rPr lang="hu-HU"/>
              <a:pPr/>
              <a:t>20</a:t>
            </a:fld>
            <a:endParaRPr lang="hu-H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319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F14B-2B73-4C02-BFF8-F37394B6E498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400-8602-45C2-A4B5-D685DDFB2A5B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A874-EC1B-461D-9235-09EBBC657116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4AB2-2B06-40E0-8239-A4338D060A25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5F83-E583-4888-A669-550C1DBCDC86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5DD3-7627-4291-AC2B-9C5C46EBF5BC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0FFF-18AB-489F-97B0-6B00BFE1ED6E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B1D-F4EA-4D32-BE4C-020485127A8E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B9CD-40B0-4326-94AA-419A019C1315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043D-3F2E-4BCB-A4D3-0980A2914E0E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4884-7394-468D-B1E2-08479CBB7D19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0B45EF-4713-45C5-A1FA-0AA8349C5BB4}" type="datetime1">
              <a:rPr lang="hu-HU" smtClean="0"/>
              <a:pPr/>
              <a:t>2016.06.27.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4B2A9E3-6CC7-4AB3-9AED-27456DE210A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J154jWRsU" TargetMode="External"/><Relationship Id="rId2" Type="http://schemas.openxmlformats.org/officeDocument/2006/relationships/hyperlink" Target="https://www.youtube.com/watch?v=y6liIQfbQ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8064896" cy="1512168"/>
          </a:xfrm>
        </p:spPr>
        <p:txBody>
          <a:bodyPr/>
          <a:lstStyle/>
          <a:p>
            <a:pPr algn="l"/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> </a:t>
            </a:r>
            <a:br>
              <a:rPr lang="hu-HU" sz="4400" dirty="0"/>
            </a:br>
            <a:r>
              <a:rPr lang="en-US" sz="3200" b="1" dirty="0" smtClean="0">
                <a:effectLst/>
              </a:rPr>
              <a:t>Get rid of it? Change it? Prevent it? Understand it?</a:t>
            </a:r>
            <a:br>
              <a:rPr lang="en-US" sz="3200" b="1" dirty="0" smtClean="0">
                <a:effectLst/>
              </a:rPr>
            </a:br>
            <a:r>
              <a:rPr lang="en-US" sz="3200" b="1" dirty="0" smtClean="0">
                <a:effectLst/>
              </a:rPr>
              <a:t>Challenging </a:t>
            </a:r>
            <a:r>
              <a:rPr lang="en-US" sz="3200" b="1" dirty="0" err="1" smtClean="0">
                <a:effectLst/>
              </a:rPr>
              <a:t>behaviours</a:t>
            </a:r>
            <a:r>
              <a:rPr lang="en-US" sz="3200" b="1" dirty="0" smtClean="0">
                <a:effectLst/>
              </a:rPr>
              <a:t> in our practices.</a:t>
            </a:r>
            <a:endParaRPr lang="en-US" sz="3200" dirty="0"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6872808" cy="1219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 smtClean="0"/>
              <a:t>Krisztina </a:t>
            </a:r>
            <a:r>
              <a:rPr lang="hu-HU" dirty="0" err="1" smtClean="0"/>
              <a:t>Stefanik</a:t>
            </a:r>
            <a:r>
              <a:rPr lang="hu-HU" dirty="0" smtClean="0"/>
              <a:t>, PhD</a:t>
            </a:r>
          </a:p>
          <a:p>
            <a:pPr algn="l"/>
            <a:endParaRPr lang="hu-HU" dirty="0" smtClean="0"/>
          </a:p>
          <a:p>
            <a:pPr algn="l"/>
            <a:r>
              <a:rPr lang="hu-HU" sz="1700" dirty="0" smtClean="0"/>
              <a:t>ELTE University Bárczi Gusztáv </a:t>
            </a:r>
            <a:r>
              <a:rPr lang="hu-HU" sz="1700" dirty="0" err="1" smtClean="0"/>
              <a:t>Faculty</a:t>
            </a:r>
            <a:r>
              <a:rPr lang="hu-HU" sz="1700" dirty="0" smtClean="0"/>
              <a:t> of Education </a:t>
            </a:r>
            <a:r>
              <a:rPr lang="hu-HU" sz="1700" dirty="0" err="1" smtClean="0"/>
              <a:t>for</a:t>
            </a:r>
            <a:r>
              <a:rPr lang="hu-HU" sz="1700" dirty="0" smtClean="0"/>
              <a:t> </a:t>
            </a:r>
            <a:r>
              <a:rPr lang="hu-HU" sz="1700" dirty="0" err="1" smtClean="0"/>
              <a:t>special</a:t>
            </a:r>
            <a:r>
              <a:rPr lang="hu-HU" sz="1700" dirty="0" smtClean="0"/>
              <a:t> </a:t>
            </a:r>
            <a:r>
              <a:rPr lang="hu-HU" sz="1700" dirty="0" err="1" smtClean="0"/>
              <a:t>needs</a:t>
            </a:r>
            <a:endParaRPr lang="hu-HU" sz="1700" dirty="0" smtClean="0"/>
          </a:p>
          <a:p>
            <a:pPr algn="l"/>
            <a:r>
              <a:rPr lang="hu-HU" sz="1700" dirty="0" err="1" smtClean="0"/>
              <a:t>krisztina.stefanik</a:t>
            </a:r>
            <a:r>
              <a:rPr lang="hu-HU" sz="1700" dirty="0" smtClean="0"/>
              <a:t>@</a:t>
            </a:r>
            <a:r>
              <a:rPr lang="hu-HU" sz="1700" dirty="0" err="1" smtClean="0"/>
              <a:t>barczi.elte.hu</a:t>
            </a:r>
            <a:endParaRPr lang="hu-HU" sz="17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05054"/>
            <a:ext cx="3456384" cy="89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Kép 2" descr="Leírás: cimer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15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7660"/>
            <a:ext cx="69912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5373216"/>
            <a:ext cx="998445" cy="998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hu-HU" sz="3200" dirty="0"/>
              <a:t>S.T.A.R. </a:t>
            </a:r>
            <a:r>
              <a:rPr lang="hu-HU" sz="3200" dirty="0" smtClean="0"/>
              <a:t>MODEL </a:t>
            </a:r>
            <a:r>
              <a:rPr lang="hu-HU" sz="1800" dirty="0" smtClean="0"/>
              <a:t>(</a:t>
            </a:r>
            <a:r>
              <a:rPr lang="hu-HU" sz="1800" dirty="0" err="1" smtClean="0"/>
              <a:t>Zarkowska</a:t>
            </a:r>
            <a:r>
              <a:rPr lang="hu-HU" sz="1800" dirty="0" smtClean="0"/>
              <a:t> </a:t>
            </a:r>
            <a:r>
              <a:rPr lang="hu-HU" sz="1800" dirty="0"/>
              <a:t>és </a:t>
            </a:r>
            <a:r>
              <a:rPr lang="hu-HU" sz="1800" dirty="0" err="1"/>
              <a:t>Clements</a:t>
            </a:r>
            <a:r>
              <a:rPr lang="hu-HU" sz="1800" dirty="0"/>
              <a:t>, </a:t>
            </a:r>
            <a:r>
              <a:rPr lang="hu-HU" sz="1800" dirty="0" smtClean="0"/>
              <a:t>1994, NAS HAS, 2014)</a:t>
            </a:r>
            <a:endParaRPr lang="hu-HU" sz="2000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3676"/>
            <a:ext cx="8507288" cy="4662488"/>
          </a:xfrm>
        </p:spPr>
        <p:txBody>
          <a:bodyPr>
            <a:normAutofit/>
          </a:bodyPr>
          <a:lstStyle/>
          <a:p>
            <a:r>
              <a:rPr lang="hu-HU" dirty="0" err="1" smtClean="0"/>
              <a:t>Settings</a:t>
            </a:r>
            <a:r>
              <a:rPr lang="hu-HU" dirty="0"/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external</a:t>
            </a:r>
            <a:r>
              <a:rPr lang="hu-HU" sz="2000" dirty="0" smtClean="0"/>
              <a:t> &amp; </a:t>
            </a:r>
            <a:r>
              <a:rPr lang="hu-HU" sz="2000" dirty="0" err="1" smtClean="0"/>
              <a:t>internal</a:t>
            </a:r>
            <a:r>
              <a:rPr lang="hu-HU" sz="2000" dirty="0" smtClean="0"/>
              <a:t>)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Triggers</a:t>
            </a:r>
            <a:r>
              <a:rPr lang="hu-HU" dirty="0"/>
              <a:t> </a:t>
            </a:r>
            <a:r>
              <a:rPr lang="hu-HU" sz="2000" dirty="0" smtClean="0"/>
              <a:t>(</a:t>
            </a:r>
            <a:r>
              <a:rPr lang="en-US" sz="2000" dirty="0"/>
              <a:t>particular signals which </a:t>
            </a:r>
            <a:r>
              <a:rPr lang="en-US" sz="2000" i="1" dirty="0"/>
              <a:t>set off s</a:t>
            </a:r>
            <a:r>
              <a:rPr lang="en-US" sz="2000" dirty="0"/>
              <a:t>pecific actions</a:t>
            </a:r>
            <a:r>
              <a:rPr lang="hu-HU" sz="2000" dirty="0" smtClean="0"/>
              <a:t>)</a:t>
            </a:r>
            <a:endParaRPr lang="hu-HU" dirty="0"/>
          </a:p>
          <a:p>
            <a:endParaRPr lang="hu-HU" dirty="0"/>
          </a:p>
          <a:p>
            <a:r>
              <a:rPr lang="hu-HU" dirty="0" err="1" smtClean="0"/>
              <a:t>Actions</a:t>
            </a:r>
            <a:r>
              <a:rPr lang="hu-HU" dirty="0" smtClean="0"/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frequency</a:t>
            </a:r>
            <a:r>
              <a:rPr lang="hu-HU" sz="2000" dirty="0" smtClean="0"/>
              <a:t>, </a:t>
            </a:r>
            <a:r>
              <a:rPr lang="hu-HU" sz="2000" dirty="0" err="1" smtClean="0"/>
              <a:t>intensity</a:t>
            </a:r>
            <a:r>
              <a:rPr lang="hu-HU" sz="2000" dirty="0" smtClean="0"/>
              <a:t>, </a:t>
            </a:r>
            <a:r>
              <a:rPr lang="hu-HU" sz="2000" dirty="0" err="1" smtClean="0"/>
              <a:t>length</a:t>
            </a:r>
            <a:r>
              <a:rPr lang="hu-HU" sz="2000" dirty="0" smtClean="0"/>
              <a:t> of </a:t>
            </a:r>
            <a:r>
              <a:rPr lang="hu-HU" sz="2000" dirty="0" err="1" smtClean="0"/>
              <a:t>time</a:t>
            </a:r>
            <a:r>
              <a:rPr lang="hu-HU" sz="2000" dirty="0" smtClean="0"/>
              <a:t>)</a:t>
            </a:r>
            <a:endParaRPr lang="hu-HU" sz="2000" dirty="0"/>
          </a:p>
          <a:p>
            <a:endParaRPr lang="hu-HU" dirty="0"/>
          </a:p>
          <a:p>
            <a:r>
              <a:rPr lang="hu-HU" dirty="0" err="1"/>
              <a:t>Results</a:t>
            </a:r>
            <a:r>
              <a:rPr lang="hu-HU" dirty="0"/>
              <a:t> </a:t>
            </a:r>
            <a:r>
              <a:rPr lang="hu-HU" sz="2000" dirty="0" smtClean="0"/>
              <a:t>(</a:t>
            </a:r>
            <a:r>
              <a:rPr lang="en-US" sz="2000" dirty="0"/>
              <a:t>the results the challenging </a:t>
            </a:r>
            <a:r>
              <a:rPr lang="en-US" sz="2000" dirty="0" err="1"/>
              <a:t>behaviour</a:t>
            </a:r>
            <a:r>
              <a:rPr lang="en-US" sz="2000" dirty="0"/>
              <a:t> appears to achieve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10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200" dirty="0" smtClean="0"/>
              <a:t>STAR </a:t>
            </a:r>
            <a:r>
              <a:rPr lang="hu-HU" sz="3200" dirty="0" err="1" smtClean="0"/>
              <a:t>observation</a:t>
            </a:r>
            <a:r>
              <a:rPr lang="hu-HU" sz="3200" dirty="0" smtClean="0"/>
              <a:t> &amp; </a:t>
            </a:r>
            <a:r>
              <a:rPr lang="hu-HU" sz="3200" dirty="0" err="1" smtClean="0"/>
              <a:t>analysis</a:t>
            </a:r>
            <a:r>
              <a:rPr lang="hu-HU" sz="3200" dirty="0" smtClean="0"/>
              <a:t> </a:t>
            </a:r>
            <a:r>
              <a:rPr lang="hu-HU" sz="3200" dirty="0"/>
              <a:t>of </a:t>
            </a:r>
            <a:r>
              <a:rPr lang="hu-HU" sz="3200" dirty="0" err="1"/>
              <a:t>behaviour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848941" cy="3554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2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10620"/>
          <a:stretch/>
        </p:blipFill>
        <p:spPr>
          <a:xfrm>
            <a:off x="971600" y="116632"/>
            <a:ext cx="7186484" cy="65457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6093296"/>
            <a:ext cx="7186484" cy="519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06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Small group practice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559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184" y="0"/>
            <a:ext cx="8579296" cy="1052736"/>
          </a:xfrm>
        </p:spPr>
        <p:txBody>
          <a:bodyPr/>
          <a:lstStyle/>
          <a:p>
            <a:pPr algn="l"/>
            <a:r>
              <a:rPr lang="en-US" sz="3200" dirty="0" smtClean="0"/>
              <a:t>Common causes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319" y="1340769"/>
            <a:ext cx="5554960" cy="5256583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Distress and/or anxiety because…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No experience of controlling others</a:t>
            </a:r>
          </a:p>
          <a:p>
            <a:pPr lvl="1"/>
            <a:r>
              <a:rPr lang="en-GB" sz="2000" dirty="0" smtClean="0"/>
              <a:t>High expectations</a:t>
            </a:r>
          </a:p>
          <a:p>
            <a:pPr lvl="1"/>
            <a:r>
              <a:rPr lang="en-GB" sz="2000" dirty="0" smtClean="0"/>
              <a:t>Too much control, no independence</a:t>
            </a:r>
          </a:p>
          <a:p>
            <a:pPr lvl="1"/>
            <a:r>
              <a:rPr lang="en-GB" sz="2000" dirty="0" smtClean="0"/>
              <a:t>Low expectations</a:t>
            </a:r>
          </a:p>
          <a:p>
            <a:pPr lvl="1"/>
            <a:r>
              <a:rPr lang="en-GB" sz="2000" dirty="0" smtClean="0"/>
              <a:t>Understandable/unexpected expectations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Low level of organising unstructured time</a:t>
            </a:r>
          </a:p>
          <a:p>
            <a:r>
              <a:rPr lang="en-GB" sz="2000" dirty="0" smtClean="0"/>
              <a:t>Less understanding of consequences</a:t>
            </a:r>
          </a:p>
          <a:p>
            <a:r>
              <a:rPr lang="en-GB" sz="2000" dirty="0" smtClean="0"/>
              <a:t>Low impulse-control (executive dysfunctions)</a:t>
            </a:r>
          </a:p>
          <a:p>
            <a:r>
              <a:rPr lang="en-GB" sz="2000" dirty="0" smtClean="0"/>
              <a:t>No alternatives</a:t>
            </a:r>
            <a:r>
              <a:rPr lang="hu-HU" sz="2000" dirty="0" smtClean="0"/>
              <a:t> (</a:t>
            </a:r>
            <a:r>
              <a:rPr lang="hu-HU" sz="2000" dirty="0" err="1" smtClean="0"/>
              <a:t>e.g</a:t>
            </a:r>
            <a:r>
              <a:rPr lang="hu-HU" sz="2000" dirty="0" smtClean="0"/>
              <a:t>.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communication</a:t>
            </a:r>
            <a:r>
              <a:rPr lang="hu-HU" sz="2000" dirty="0" smtClean="0"/>
              <a:t>)</a:t>
            </a:r>
            <a:endParaRPr lang="en-GB" sz="2000" dirty="0" smtClean="0"/>
          </a:p>
          <a:p>
            <a:r>
              <a:rPr lang="en-GB" sz="2000" dirty="0" smtClean="0"/>
              <a:t>Pain/illness</a:t>
            </a:r>
            <a:endParaRPr lang="hu-HU" sz="2000" dirty="0" smtClean="0"/>
          </a:p>
          <a:p>
            <a:r>
              <a:rPr lang="en-US" sz="2000" dirty="0" smtClean="0"/>
              <a:t>Comorbid psychiatric disorders</a:t>
            </a:r>
          </a:p>
          <a:p>
            <a:r>
              <a:rPr lang="en-GB" sz="2000" dirty="0" smtClean="0"/>
              <a:t>Positive or negative excitement</a:t>
            </a:r>
            <a:endParaRPr lang="hu-HU" sz="2000" dirty="0" smtClean="0"/>
          </a:p>
          <a:p>
            <a:r>
              <a:rPr lang="hu-HU" sz="2000" dirty="0" smtClean="0"/>
              <a:t>…</a:t>
            </a:r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79" b="-186"/>
          <a:stretch/>
        </p:blipFill>
        <p:spPr bwMode="auto">
          <a:xfrm>
            <a:off x="6092836" y="1340769"/>
            <a:ext cx="287165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36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/>
            <a:r>
              <a:rPr lang="hu-HU" sz="3200" dirty="0" smtClean="0"/>
              <a:t>Be </a:t>
            </a:r>
            <a:r>
              <a:rPr lang="hu-HU" sz="3200" dirty="0" err="1" smtClean="0"/>
              <a:t>individualised</a:t>
            </a:r>
            <a:r>
              <a:rPr lang="hu-HU" sz="3200" dirty="0" smtClean="0"/>
              <a:t>!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could be different </a:t>
            </a:r>
            <a:r>
              <a:rPr lang="en-US" dirty="0" err="1" smtClean="0"/>
              <a:t>behaviours</a:t>
            </a:r>
            <a:r>
              <a:rPr lang="en-US" dirty="0" smtClean="0"/>
              <a:t> with same background</a:t>
            </a:r>
          </a:p>
          <a:p>
            <a:r>
              <a:rPr lang="en-US" dirty="0" smtClean="0"/>
              <a:t>There could be same </a:t>
            </a:r>
            <a:r>
              <a:rPr lang="en-US" dirty="0" err="1" smtClean="0"/>
              <a:t>behaviours</a:t>
            </a:r>
            <a:r>
              <a:rPr lang="en-US" dirty="0" smtClean="0"/>
              <a:t> with completely different bac</a:t>
            </a:r>
            <a:r>
              <a:rPr lang="hu-HU" dirty="0" smtClean="0"/>
              <a:t>k</a:t>
            </a:r>
            <a:r>
              <a:rPr lang="en-US" dirty="0" smtClean="0"/>
              <a:t>ground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341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732" y="476672"/>
            <a:ext cx="8507288" cy="78898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dirty="0" smtClean="0"/>
              <a:t>Fundamental elements of </a:t>
            </a:r>
            <a:r>
              <a:rPr lang="en-US" sz="3200" dirty="0" err="1" smtClean="0"/>
              <a:t>behaviour</a:t>
            </a:r>
            <a:r>
              <a:rPr lang="en-US" sz="3200" dirty="0" smtClean="0"/>
              <a:t> management</a:t>
            </a:r>
            <a:endParaRPr lang="en-US" sz="32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732" y="1628800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hu-HU" sz="2200" dirty="0" err="1" smtClean="0"/>
              <a:t>High</a:t>
            </a:r>
            <a:r>
              <a:rPr lang="hu-HU" sz="2200" dirty="0" smtClean="0"/>
              <a:t> </a:t>
            </a:r>
            <a:r>
              <a:rPr lang="hu-HU" sz="2200" dirty="0" err="1" smtClean="0"/>
              <a:t>ethical</a:t>
            </a:r>
            <a:r>
              <a:rPr lang="hu-HU" sz="2200" dirty="0" smtClean="0"/>
              <a:t> </a:t>
            </a:r>
            <a:r>
              <a:rPr lang="hu-HU" sz="2200" dirty="0" err="1" smtClean="0"/>
              <a:t>standards</a:t>
            </a:r>
            <a:endParaRPr lang="hu-HU" sz="2200" dirty="0" smtClean="0"/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200" dirty="0"/>
              <a:t>Instructional </a:t>
            </a:r>
            <a:r>
              <a:rPr lang="en-US" sz="2200" dirty="0" smtClean="0"/>
              <a:t>control</a:t>
            </a:r>
            <a:endParaRPr lang="hu-HU" sz="2200" dirty="0" smtClean="0"/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Most effective: communicate what s/he can do</a:t>
            </a:r>
            <a:r>
              <a:rPr lang="en-US" sz="2000" i="1" dirty="0" smtClean="0"/>
              <a:t>,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Not effective: „Don’t do…”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200" dirty="0" smtClean="0"/>
              <a:t>Communicate expectations </a:t>
            </a:r>
            <a:r>
              <a:rPr lang="hu-HU" sz="2200" dirty="0" err="1" smtClean="0"/>
              <a:t>on</a:t>
            </a:r>
            <a:r>
              <a:rPr lang="hu-HU" sz="2200" dirty="0" smtClean="0"/>
              <a:t> </a:t>
            </a:r>
            <a:r>
              <a:rPr lang="en-US" sz="2200" dirty="0" smtClean="0"/>
              <a:t>clear</a:t>
            </a:r>
            <a:r>
              <a:rPr lang="hu-HU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 err="1" smtClean="0"/>
              <a:t>ind</a:t>
            </a:r>
            <a:r>
              <a:rPr lang="hu-HU" sz="2200" dirty="0" smtClean="0"/>
              <a:t>i</a:t>
            </a:r>
            <a:r>
              <a:rPr lang="en-US" sz="2200" dirty="0" err="1" smtClean="0"/>
              <a:t>vidualised</a:t>
            </a:r>
            <a:r>
              <a:rPr lang="hu-HU" sz="2200" dirty="0" smtClean="0"/>
              <a:t>,</a:t>
            </a:r>
            <a:r>
              <a:rPr lang="en-US" sz="2200" dirty="0" smtClean="0"/>
              <a:t> understandable way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200" dirty="0" smtClean="0"/>
              <a:t>Use </a:t>
            </a:r>
            <a:r>
              <a:rPr lang="en-US" sz="2200" dirty="0" err="1" smtClean="0"/>
              <a:t>ind</a:t>
            </a:r>
            <a:r>
              <a:rPr lang="hu-HU" sz="2200" dirty="0" smtClean="0"/>
              <a:t>i</a:t>
            </a:r>
            <a:r>
              <a:rPr lang="en-US" sz="2200" dirty="0" err="1" smtClean="0"/>
              <a:t>vidualised</a:t>
            </a:r>
            <a:r>
              <a:rPr lang="en-US" sz="2200" dirty="0" smtClean="0"/>
              <a:t> motivation (</a:t>
            </a:r>
            <a:r>
              <a:rPr lang="hu-HU" sz="2200" dirty="0" smtClean="0"/>
              <a:t>POSITIVE </a:t>
            </a:r>
            <a:r>
              <a:rPr lang="en-US" sz="2200" dirty="0" smtClean="0"/>
              <a:t>re</a:t>
            </a:r>
            <a:r>
              <a:rPr lang="hu-HU" sz="2200" dirty="0" err="1" smtClean="0"/>
              <a:t>inforcement</a:t>
            </a:r>
            <a:r>
              <a:rPr lang="en-US" sz="2200" dirty="0" smtClean="0"/>
              <a:t>),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hu-HU" sz="2000" dirty="0"/>
              <a:t>b</a:t>
            </a:r>
            <a:r>
              <a:rPr lang="en-US" sz="2000" dirty="0" err="1" smtClean="0"/>
              <a:t>ut</a:t>
            </a:r>
            <a:r>
              <a:rPr lang="en-US" sz="2000" dirty="0" smtClean="0"/>
              <a:t> never punishment (!)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200" dirty="0" smtClean="0"/>
              <a:t>Teaching new skills/</a:t>
            </a:r>
            <a:r>
              <a:rPr lang="en-US" sz="2200" dirty="0" err="1" smtClean="0"/>
              <a:t>behaviours</a:t>
            </a:r>
            <a:r>
              <a:rPr lang="en-US" sz="2200" dirty="0" smtClean="0"/>
              <a:t>/strategies in calm, one-to-one situation</a:t>
            </a:r>
            <a:endParaRPr lang="hu-HU" sz="2200" dirty="0" smtClean="0"/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hu-HU" sz="2200" dirty="0" err="1" smtClean="0"/>
              <a:t>Use</a:t>
            </a:r>
            <a:r>
              <a:rPr lang="hu-HU" sz="2200" dirty="0" smtClean="0"/>
              <a:t> </a:t>
            </a:r>
            <a:r>
              <a:rPr lang="hu-HU" sz="2200" dirty="0" err="1" smtClean="0"/>
              <a:t>comprehensive</a:t>
            </a:r>
            <a:r>
              <a:rPr lang="hu-HU" sz="2200" dirty="0" smtClean="0"/>
              <a:t> </a:t>
            </a:r>
            <a:r>
              <a:rPr lang="hu-HU" sz="2200" dirty="0" err="1" smtClean="0"/>
              <a:t>approach</a:t>
            </a:r>
            <a:endParaRPr lang="hu-HU" sz="2200" dirty="0" smtClean="0"/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hu-HU" sz="2200" dirty="0" err="1" smtClean="0"/>
              <a:t>Evaluate</a:t>
            </a:r>
            <a:r>
              <a:rPr lang="hu-HU" sz="2200" dirty="0" smtClean="0"/>
              <a:t> </a:t>
            </a:r>
            <a:r>
              <a:rPr lang="hu-HU" sz="2200" dirty="0" err="1" smtClean="0"/>
              <a:t>your</a:t>
            </a:r>
            <a:r>
              <a:rPr lang="hu-HU" sz="2200" dirty="0" smtClean="0"/>
              <a:t> </a:t>
            </a:r>
            <a:r>
              <a:rPr lang="hu-HU" sz="2200" dirty="0" err="1" smtClean="0"/>
              <a:t>results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9946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hu-HU" sz="3200" dirty="0" err="1" smtClean="0"/>
              <a:t>From</a:t>
            </a:r>
            <a:r>
              <a:rPr lang="hu-HU" sz="3200" dirty="0" smtClean="0"/>
              <a:t> </a:t>
            </a:r>
            <a:r>
              <a:rPr lang="hu-HU" sz="3200" dirty="0" err="1" smtClean="0"/>
              <a:t>behaviour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understanding</a:t>
            </a:r>
            <a:endParaRPr lang="hu-HU" sz="320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Age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Mental age (level of intelligence)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Level of language</a:t>
            </a:r>
          </a:p>
          <a:p>
            <a:pPr>
              <a:lnSpc>
                <a:spcPct val="90000"/>
              </a:lnSpc>
            </a:pPr>
            <a:r>
              <a:rPr lang="hu-HU" sz="2600" dirty="0" err="1" smtClean="0"/>
              <a:t>Level</a:t>
            </a:r>
            <a:r>
              <a:rPr lang="hu-HU" sz="2600" dirty="0" smtClean="0"/>
              <a:t> of u</a:t>
            </a:r>
            <a:r>
              <a:rPr lang="en-US" sz="2600" dirty="0" err="1" smtClean="0"/>
              <a:t>nderstanding</a:t>
            </a:r>
            <a:r>
              <a:rPr lang="en-US" sz="2600" dirty="0" smtClean="0"/>
              <a:t> consequences</a:t>
            </a:r>
          </a:p>
          <a:p>
            <a:pPr>
              <a:lnSpc>
                <a:spcPct val="90000"/>
              </a:lnSpc>
            </a:pPr>
            <a:endParaRPr lang="hu-HU" sz="2600" dirty="0"/>
          </a:p>
          <a:p>
            <a:pPr>
              <a:lnSpc>
                <a:spcPct val="90000"/>
              </a:lnSpc>
            </a:pPr>
            <a:endParaRPr lang="hu-HU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600" dirty="0"/>
              <a:t>	 </a:t>
            </a:r>
            <a:r>
              <a:rPr lang="hu-HU" sz="2600" dirty="0" smtClean="0"/>
              <a:t>    </a:t>
            </a:r>
            <a:r>
              <a:rPr lang="hu-HU" sz="2600" dirty="0" err="1" smtClean="0"/>
              <a:t>behavioural</a:t>
            </a:r>
            <a:r>
              <a:rPr lang="hu-HU" sz="2600" dirty="0"/>
              <a:t>			</a:t>
            </a:r>
            <a:r>
              <a:rPr lang="hu-HU" sz="2600" dirty="0" smtClean="0"/>
              <a:t>	</a:t>
            </a:r>
            <a:r>
              <a:rPr lang="hu-HU" sz="2600" dirty="0" err="1" smtClean="0"/>
              <a:t>cognitive</a:t>
            </a:r>
            <a:endParaRPr lang="hu-HU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600" dirty="0"/>
              <a:t>		</a:t>
            </a:r>
          </a:p>
        </p:txBody>
      </p:sp>
      <p:sp>
        <p:nvSpPr>
          <p:cNvPr id="239620" name="AutoShape 4"/>
          <p:cNvSpPr>
            <a:spLocks noChangeArrowheads="1"/>
          </p:cNvSpPr>
          <p:nvPr/>
        </p:nvSpPr>
        <p:spPr bwMode="auto">
          <a:xfrm>
            <a:off x="1331913" y="4292600"/>
            <a:ext cx="6192837" cy="485775"/>
          </a:xfrm>
          <a:prstGeom prst="rightArrow">
            <a:avLst>
              <a:gd name="adj1" fmla="val 50000"/>
              <a:gd name="adj2" fmla="val 3187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185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hu-HU" sz="3200" dirty="0" err="1" smtClean="0"/>
              <a:t>Reactive</a:t>
            </a:r>
            <a:r>
              <a:rPr lang="hu-HU" sz="3200" dirty="0" smtClean="0"/>
              <a:t> </a:t>
            </a:r>
            <a:r>
              <a:rPr lang="hu-HU" sz="3200" dirty="0" err="1" smtClean="0"/>
              <a:t>strategies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dirty="0"/>
              <a:t>l</a:t>
            </a:r>
            <a:r>
              <a:rPr lang="en-US" dirty="0" err="1" smtClean="0"/>
              <a:t>isten</a:t>
            </a:r>
            <a:r>
              <a:rPr lang="en-US" dirty="0" smtClean="0"/>
              <a:t> </a:t>
            </a:r>
            <a:r>
              <a:rPr lang="en-US" dirty="0"/>
              <a:t>and reflect what is being communicated.</a:t>
            </a:r>
          </a:p>
          <a:p>
            <a:pPr>
              <a:spcBef>
                <a:spcPts val="1200"/>
              </a:spcBef>
            </a:pPr>
            <a:r>
              <a:rPr lang="hu-HU" dirty="0" err="1" smtClean="0"/>
              <a:t>diversion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en-US" dirty="0" smtClean="0"/>
              <a:t>proximity control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hu-HU" dirty="0" err="1" smtClean="0"/>
              <a:t>introduce</a:t>
            </a:r>
            <a:r>
              <a:rPr lang="hu-HU" dirty="0" smtClean="0"/>
              <a:t> </a:t>
            </a:r>
            <a:r>
              <a:rPr lang="hu-HU" dirty="0" err="1"/>
              <a:t>humour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en-US" dirty="0" smtClean="0"/>
              <a:t>stimulus </a:t>
            </a:r>
            <a:r>
              <a:rPr lang="en-US" dirty="0"/>
              <a:t>change do or introduce something unexpected to break the </a:t>
            </a:r>
            <a:r>
              <a:rPr lang="en-US" dirty="0" err="1" smtClean="0"/>
              <a:t>behaviour</a:t>
            </a:r>
            <a:r>
              <a:rPr lang="hu-HU" dirty="0"/>
              <a:t> </a:t>
            </a:r>
            <a:r>
              <a:rPr lang="hu-HU" dirty="0" err="1" smtClean="0"/>
              <a:t>cycle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en-US" dirty="0" smtClean="0"/>
              <a:t>sanctions </a:t>
            </a:r>
            <a:r>
              <a:rPr lang="hu-HU" dirty="0" smtClean="0"/>
              <a:t>(</a:t>
            </a:r>
            <a:r>
              <a:rPr lang="en-US" dirty="0" smtClean="0"/>
              <a:t>only </a:t>
            </a:r>
            <a:r>
              <a:rPr lang="en-US" dirty="0"/>
              <a:t>if they are non </a:t>
            </a:r>
            <a:r>
              <a:rPr lang="en-US" dirty="0" smtClean="0"/>
              <a:t>aversive</a:t>
            </a:r>
            <a:r>
              <a:rPr lang="hu-HU" dirty="0" smtClean="0"/>
              <a:t>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physical </a:t>
            </a:r>
            <a:r>
              <a:rPr lang="en-US" dirty="0"/>
              <a:t>interventions </a:t>
            </a:r>
            <a:r>
              <a:rPr lang="hu-HU" dirty="0" smtClean="0"/>
              <a:t>(ONLY</a:t>
            </a:r>
            <a:r>
              <a:rPr lang="en-US" dirty="0" smtClean="0"/>
              <a:t> </a:t>
            </a:r>
            <a:r>
              <a:rPr lang="en-US" dirty="0"/>
              <a:t>in some occasions where safe and rapid control of </a:t>
            </a:r>
            <a:r>
              <a:rPr lang="en-US" dirty="0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/>
              <a:t>is </a:t>
            </a:r>
            <a:r>
              <a:rPr lang="hu-HU" dirty="0" err="1" smtClean="0"/>
              <a:t>necessary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8391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/>
            <a:r>
              <a:rPr lang="hu-HU" sz="3200" dirty="0" err="1" smtClean="0"/>
              <a:t>Preventive</a:t>
            </a:r>
            <a:r>
              <a:rPr lang="hu-HU" sz="3200" dirty="0" smtClean="0"/>
              <a:t> </a:t>
            </a:r>
            <a:r>
              <a:rPr lang="hu-HU" sz="3200" dirty="0" err="1" smtClean="0"/>
              <a:t>strategies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2200" dirty="0" err="1"/>
              <a:t>Ecological</a:t>
            </a:r>
            <a:r>
              <a:rPr lang="hu-HU" sz="2200" dirty="0"/>
              <a:t> </a:t>
            </a:r>
            <a:r>
              <a:rPr lang="hu-HU" sz="2200" dirty="0" err="1"/>
              <a:t>manipulations</a:t>
            </a:r>
            <a:endParaRPr lang="hu-HU" sz="22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Settings, interactions, methods of teaching, noise, clutter etc.</a:t>
            </a:r>
          </a:p>
          <a:p>
            <a:pPr>
              <a:spcBef>
                <a:spcPts val="1200"/>
              </a:spcBef>
            </a:pPr>
            <a:r>
              <a:rPr lang="hu-HU" sz="2200" dirty="0" err="1" smtClean="0"/>
              <a:t>Positive</a:t>
            </a:r>
            <a:r>
              <a:rPr lang="hu-HU" sz="2200" dirty="0" smtClean="0"/>
              <a:t> </a:t>
            </a:r>
            <a:r>
              <a:rPr lang="hu-HU" sz="2200" dirty="0" err="1"/>
              <a:t>programming</a:t>
            </a:r>
            <a:endParaRPr lang="hu-HU" sz="22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teaching of skills, development, functional equivalent </a:t>
            </a:r>
            <a:r>
              <a:rPr lang="en-US" sz="2000" dirty="0" smtClean="0"/>
              <a:t>skills,</a:t>
            </a:r>
            <a:r>
              <a:rPr lang="hu-HU" sz="2000" dirty="0" smtClean="0"/>
              <a:t> </a:t>
            </a:r>
            <a:r>
              <a:rPr lang="en-US" sz="2000" dirty="0" smtClean="0"/>
              <a:t>functionally </a:t>
            </a:r>
            <a:r>
              <a:rPr lang="en-US" sz="2000" dirty="0"/>
              <a:t>related skills, coping, rehearsal, tolerance. Social </a:t>
            </a:r>
            <a:r>
              <a:rPr lang="en-US" sz="2000" dirty="0" smtClean="0"/>
              <a:t>skills</a:t>
            </a:r>
            <a:r>
              <a:rPr lang="hu-HU" sz="2000" dirty="0" smtClean="0"/>
              <a:t> </a:t>
            </a:r>
            <a:r>
              <a:rPr lang="en-US" sz="2000" dirty="0" smtClean="0"/>
              <a:t>training</a:t>
            </a:r>
            <a:r>
              <a:rPr lang="en-US" sz="2000" dirty="0"/>
              <a:t>, communication training, clear rules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Direct treatment</a:t>
            </a:r>
            <a:endParaRPr lang="hu-HU" sz="22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reinforcement </a:t>
            </a:r>
            <a:r>
              <a:rPr lang="en-US" sz="2000" dirty="0"/>
              <a:t>schedules, stimulus control, </a:t>
            </a:r>
            <a:r>
              <a:rPr lang="en-US" sz="2000" dirty="0" smtClean="0"/>
              <a:t>stimulus</a:t>
            </a:r>
            <a:r>
              <a:rPr lang="hu-HU" sz="2000" dirty="0" smtClean="0"/>
              <a:t> </a:t>
            </a:r>
            <a:r>
              <a:rPr lang="hu-HU" sz="2000" dirty="0" err="1" smtClean="0"/>
              <a:t>satiation</a:t>
            </a:r>
            <a:r>
              <a:rPr lang="hu-HU" sz="2000" dirty="0" smtClean="0"/>
              <a:t> </a:t>
            </a:r>
            <a:r>
              <a:rPr lang="hu-HU" sz="2000" dirty="0"/>
              <a:t>etc. </a:t>
            </a:r>
            <a:endParaRPr lang="hu-HU" sz="22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398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l"/>
            <a:r>
              <a:rPr lang="hu-HU" sz="3200" dirty="0" err="1" smtClean="0">
                <a:effectLst/>
              </a:rPr>
              <a:t>Fundamental</a:t>
            </a:r>
            <a:r>
              <a:rPr lang="hu-HU" sz="3200" dirty="0" smtClean="0">
                <a:effectLst/>
              </a:rPr>
              <a:t> </a:t>
            </a:r>
            <a:r>
              <a:rPr lang="hu-HU" sz="3200" dirty="0" err="1" smtClean="0">
                <a:effectLst/>
              </a:rPr>
              <a:t>questions</a:t>
            </a:r>
            <a:endParaRPr lang="hu-HU" sz="3200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32248"/>
            <a:ext cx="6635080" cy="319695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What is „</a:t>
            </a:r>
            <a:r>
              <a:rPr lang="en-US" dirty="0" err="1" smtClean="0"/>
              <a:t>behaviour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r>
              <a:rPr lang="en-US" dirty="0" smtClean="0"/>
              <a:t>”?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Who has problem?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What is the goal?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 can we reach it?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What can we do and what is not allowed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2856"/>
            <a:ext cx="202121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16200000">
            <a:off x="8017641" y="372777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http://wpmu.org</a:t>
            </a:r>
            <a:endParaRPr lang="hu-H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933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024"/>
            <a:ext cx="8229600" cy="692696"/>
          </a:xfrm>
        </p:spPr>
        <p:txBody>
          <a:bodyPr/>
          <a:lstStyle/>
          <a:p>
            <a:pPr algn="l"/>
            <a:r>
              <a:rPr lang="hu-HU" sz="3200" dirty="0" err="1" smtClean="0"/>
              <a:t>Intervetional</a:t>
            </a:r>
            <a:r>
              <a:rPr lang="hu-HU" sz="3200" dirty="0" smtClean="0"/>
              <a:t> </a:t>
            </a:r>
            <a:r>
              <a:rPr lang="hu-HU" sz="3200" dirty="0" err="1" smtClean="0"/>
              <a:t>techniques</a:t>
            </a:r>
            <a:endParaRPr lang="hu-HU" sz="320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82628"/>
            <a:ext cx="6874618" cy="49117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u-HU" sz="2000" dirty="0" err="1"/>
              <a:t>Teaching</a:t>
            </a:r>
            <a:r>
              <a:rPr lang="hu-HU" sz="2000" dirty="0"/>
              <a:t> </a:t>
            </a:r>
            <a:r>
              <a:rPr lang="hu-HU" sz="2000" dirty="0" err="1"/>
              <a:t>alternative</a:t>
            </a:r>
            <a:r>
              <a:rPr lang="hu-HU" sz="2000" dirty="0"/>
              <a:t> </a:t>
            </a:r>
            <a:r>
              <a:rPr lang="hu-HU" sz="2000" dirty="0" err="1"/>
              <a:t>behaviour</a:t>
            </a:r>
            <a:r>
              <a:rPr lang="hu-HU" sz="2000" dirty="0"/>
              <a:t>(s)</a:t>
            </a:r>
          </a:p>
          <a:p>
            <a:pPr>
              <a:spcBef>
                <a:spcPts val="1200"/>
              </a:spcBef>
            </a:pPr>
            <a:r>
              <a:rPr lang="hu-HU" sz="2000" dirty="0" err="1" smtClean="0"/>
              <a:t>Operant</a:t>
            </a:r>
            <a:r>
              <a:rPr lang="hu-HU" sz="2000" dirty="0" smtClean="0"/>
              <a:t> </a:t>
            </a:r>
            <a:r>
              <a:rPr lang="hu-HU" sz="2000" dirty="0" err="1" smtClean="0"/>
              <a:t>behaviour</a:t>
            </a:r>
            <a:r>
              <a:rPr lang="hu-HU" sz="2000" dirty="0" smtClean="0"/>
              <a:t> </a:t>
            </a:r>
            <a:r>
              <a:rPr lang="hu-HU" sz="2000" dirty="0" err="1" smtClean="0"/>
              <a:t>modification</a:t>
            </a:r>
            <a:r>
              <a:rPr lang="hu-HU" sz="2000" dirty="0" smtClean="0"/>
              <a:t> (</a:t>
            </a:r>
            <a:r>
              <a:rPr lang="hu-HU" sz="2000" dirty="0" err="1" smtClean="0"/>
              <a:t>rewards</a:t>
            </a:r>
            <a:r>
              <a:rPr lang="hu-HU" sz="2000" dirty="0" smtClean="0"/>
              <a:t>; </a:t>
            </a:r>
            <a:r>
              <a:rPr lang="hu-HU" sz="2000" dirty="0" err="1"/>
              <a:t>c</a:t>
            </a:r>
            <a:r>
              <a:rPr lang="hu-HU" sz="2000" dirty="0" err="1" smtClean="0"/>
              <a:t>hainging</a:t>
            </a:r>
            <a:r>
              <a:rPr lang="hu-HU" sz="2000" dirty="0" smtClean="0"/>
              <a:t>, </a:t>
            </a:r>
            <a:r>
              <a:rPr lang="hu-HU" sz="2000" dirty="0" err="1" smtClean="0"/>
              <a:t>shaping</a:t>
            </a:r>
            <a:r>
              <a:rPr lang="hu-HU" sz="2000" dirty="0" smtClean="0"/>
              <a:t> etc.)</a:t>
            </a:r>
          </a:p>
          <a:p>
            <a:pPr>
              <a:spcBef>
                <a:spcPts val="1200"/>
              </a:spcBef>
            </a:pPr>
            <a:r>
              <a:rPr lang="hu-HU" sz="2000" dirty="0" smtClean="0"/>
              <a:t>Modelling</a:t>
            </a:r>
            <a:endParaRPr lang="hu-HU" sz="2000" dirty="0"/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Ignor</a:t>
            </a:r>
            <a:r>
              <a:rPr lang="hu-HU" sz="2000" dirty="0" smtClean="0"/>
              <a:t>ing</a:t>
            </a:r>
            <a:r>
              <a:rPr lang="en-US" sz="2000" dirty="0" smtClean="0"/>
              <a:t> (</a:t>
            </a:r>
            <a:r>
              <a:rPr lang="hu-HU" sz="2000" dirty="0" smtClean="0"/>
              <a:t>BE CAREFUL)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hu-HU" sz="2000" dirty="0" smtClean="0"/>
              <a:t>D</a:t>
            </a:r>
            <a:r>
              <a:rPr lang="en-US" sz="2000" dirty="0" err="1" smtClean="0"/>
              <a:t>eflection</a:t>
            </a:r>
            <a:r>
              <a:rPr lang="en-US" sz="2000" dirty="0"/>
              <a:t>, distraction, offering an </a:t>
            </a:r>
            <a:r>
              <a:rPr lang="en-US" sz="2000" dirty="0" smtClean="0"/>
              <a:t>alternative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hu-HU" sz="2000" dirty="0" err="1" smtClean="0"/>
              <a:t>Desensitisation</a:t>
            </a:r>
            <a:r>
              <a:rPr lang="hu-HU" sz="2000" dirty="0"/>
              <a:t>, </a:t>
            </a:r>
            <a:r>
              <a:rPr lang="hu-HU" sz="2000" dirty="0" err="1"/>
              <a:t>stimulus</a:t>
            </a:r>
            <a:r>
              <a:rPr lang="hu-HU" sz="2000" dirty="0"/>
              <a:t> </a:t>
            </a:r>
            <a:r>
              <a:rPr lang="hu-HU" sz="2000" dirty="0" err="1"/>
              <a:t>satiation</a:t>
            </a:r>
            <a:endParaRPr lang="hu-HU" sz="2000" dirty="0"/>
          </a:p>
          <a:p>
            <a:pPr>
              <a:spcBef>
                <a:spcPts val="1200"/>
              </a:spcBef>
            </a:pPr>
            <a:r>
              <a:rPr lang="hu-HU" sz="2000" dirty="0" err="1" smtClean="0"/>
              <a:t>Teaching</a:t>
            </a:r>
            <a:r>
              <a:rPr lang="hu-HU" sz="2000" dirty="0" smtClean="0"/>
              <a:t>  </a:t>
            </a:r>
            <a:r>
              <a:rPr lang="hu-HU" sz="2000" dirty="0" err="1"/>
              <a:t>c</a:t>
            </a:r>
            <a:r>
              <a:rPr lang="hu-HU" sz="2000" dirty="0" err="1" smtClean="0"/>
              <a:t>alming</a:t>
            </a:r>
            <a:r>
              <a:rPr lang="hu-HU" sz="2000" dirty="0" smtClean="0"/>
              <a:t> </a:t>
            </a:r>
            <a:r>
              <a:rPr lang="hu-HU" sz="2000" dirty="0"/>
              <a:t>and </a:t>
            </a:r>
            <a:r>
              <a:rPr lang="hu-HU" sz="2000" dirty="0" err="1"/>
              <a:t>relaxation</a:t>
            </a:r>
            <a:r>
              <a:rPr lang="hu-HU" sz="2000" dirty="0"/>
              <a:t> </a:t>
            </a:r>
            <a:r>
              <a:rPr lang="hu-HU" sz="2000" dirty="0" err="1"/>
              <a:t>techniques</a:t>
            </a:r>
            <a:endParaRPr lang="hu-HU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hu-HU" sz="2000" dirty="0" err="1" smtClean="0"/>
              <a:t>Modification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environment</a:t>
            </a:r>
            <a:endParaRPr lang="hu-HU" sz="20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hu-HU" sz="2000" dirty="0" smtClean="0"/>
              <a:t>Prompting (BE CAREFUL)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hu-HU" sz="2000" dirty="0" err="1" smtClean="0"/>
              <a:t>Teaching</a:t>
            </a:r>
            <a:r>
              <a:rPr lang="hu-HU" sz="2000" dirty="0" smtClean="0"/>
              <a:t> </a:t>
            </a:r>
            <a:r>
              <a:rPr lang="hu-HU" sz="2000" dirty="0" err="1" smtClean="0"/>
              <a:t>cognitive</a:t>
            </a:r>
            <a:r>
              <a:rPr lang="hu-HU" sz="2000" dirty="0" smtClean="0"/>
              <a:t> </a:t>
            </a:r>
            <a:r>
              <a:rPr lang="hu-HU" sz="2000" dirty="0" err="1" smtClean="0"/>
              <a:t>strategies</a:t>
            </a:r>
            <a:endParaRPr lang="hu-HU" sz="2000" dirty="0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78" y="1412776"/>
            <a:ext cx="16223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78" y="3738491"/>
            <a:ext cx="1622326" cy="105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4933777"/>
            <a:ext cx="1807591" cy="180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124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l"/>
            <a:r>
              <a:rPr lang="en-US" sz="3200" b="1" dirty="0"/>
              <a:t>These sanctions are NOT </a:t>
            </a:r>
            <a:r>
              <a:rPr lang="en-US" sz="3200" b="1" dirty="0" smtClean="0"/>
              <a:t>permissible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549093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hu-HU" dirty="0" err="1" smtClean="0"/>
              <a:t>Punishment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general</a:t>
            </a:r>
            <a:r>
              <a:rPr lang="hu-HU" dirty="0" smtClean="0"/>
              <a:t> &amp; </a:t>
            </a:r>
            <a:r>
              <a:rPr lang="hu-HU" dirty="0"/>
              <a:t>p</a:t>
            </a:r>
            <a:r>
              <a:rPr lang="en-US" dirty="0" err="1" smtClean="0"/>
              <a:t>unishment</a:t>
            </a:r>
            <a:r>
              <a:rPr lang="en-US" dirty="0" smtClean="0"/>
              <a:t> </a:t>
            </a:r>
            <a:r>
              <a:rPr lang="en-US" dirty="0"/>
              <a:t>of the whole group for the activities of individuals</a:t>
            </a:r>
          </a:p>
          <a:p>
            <a:pPr>
              <a:spcBef>
                <a:spcPts val="1000"/>
              </a:spcBef>
            </a:pPr>
            <a:r>
              <a:rPr lang="hu-HU" dirty="0" err="1" smtClean="0"/>
              <a:t>Shouting</a:t>
            </a:r>
            <a:r>
              <a:rPr lang="hu-HU" dirty="0" smtClean="0"/>
              <a:t> </a:t>
            </a:r>
            <a:r>
              <a:rPr lang="hu-HU" dirty="0" err="1"/>
              <a:t>at</a:t>
            </a:r>
            <a:r>
              <a:rPr lang="hu-HU" dirty="0"/>
              <a:t> a </a:t>
            </a:r>
            <a:r>
              <a:rPr lang="hu-HU" dirty="0" err="1"/>
              <a:t>child</a:t>
            </a:r>
            <a:r>
              <a:rPr lang="hu-HU" dirty="0"/>
              <a:t>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Humiliating</a:t>
            </a:r>
            <a:r>
              <a:rPr lang="en-US" dirty="0"/>
              <a:t>, hurting or scaring a child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Corporal </a:t>
            </a:r>
            <a:r>
              <a:rPr lang="en-US" dirty="0"/>
              <a:t>punishment is not permitted under any circumstances.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Fears </a:t>
            </a:r>
            <a:r>
              <a:rPr lang="en-US" dirty="0"/>
              <a:t>or obsessions CANNOT be used in an aversive manner.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Denial </a:t>
            </a:r>
            <a:r>
              <a:rPr lang="en-US" dirty="0"/>
              <a:t>of food or drink.</a:t>
            </a:r>
          </a:p>
          <a:p>
            <a:pPr>
              <a:spcBef>
                <a:spcPts val="1000"/>
              </a:spcBef>
            </a:pP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/>
              <a:t>feeding</a:t>
            </a:r>
            <a:endParaRPr lang="hu-HU" dirty="0"/>
          </a:p>
          <a:p>
            <a:pPr>
              <a:spcBef>
                <a:spcPts val="1000"/>
              </a:spcBef>
            </a:pPr>
            <a:r>
              <a:rPr lang="en-US" dirty="0" smtClean="0"/>
              <a:t>Washing </a:t>
            </a:r>
            <a:r>
              <a:rPr lang="en-US" dirty="0"/>
              <a:t>of soiled clothing or any activity that degrades the child</a:t>
            </a:r>
          </a:p>
          <a:p>
            <a:pPr>
              <a:spcBef>
                <a:spcPts val="1000"/>
              </a:spcBef>
            </a:pPr>
            <a:r>
              <a:rPr lang="hu-HU" dirty="0" err="1" smtClean="0"/>
              <a:t>Wearing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dirty</a:t>
            </a:r>
            <a:r>
              <a:rPr lang="hu-HU" dirty="0"/>
              <a:t> </a:t>
            </a:r>
            <a:r>
              <a:rPr lang="hu-HU" dirty="0" err="1"/>
              <a:t>clothing</a:t>
            </a:r>
            <a:endParaRPr lang="hu-HU" dirty="0"/>
          </a:p>
          <a:p>
            <a:pPr>
              <a:spcBef>
                <a:spcPts val="1000"/>
              </a:spcBef>
            </a:pPr>
            <a:r>
              <a:rPr lang="en-US" dirty="0" smtClean="0"/>
              <a:t>Seclusion</a:t>
            </a:r>
            <a:r>
              <a:rPr lang="en-US" dirty="0"/>
              <a:t>, locking of doors, environmental restraint and withdrawal.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Unproductive </a:t>
            </a:r>
            <a:r>
              <a:rPr lang="en-US" dirty="0"/>
              <a:t>sanctions such as writing lines.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Educational </a:t>
            </a:r>
            <a:r>
              <a:rPr lang="en-US" dirty="0"/>
              <a:t>activities used as a sanction e.g. writing an essay, additional domestic chores etc.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Preventing </a:t>
            </a:r>
            <a:r>
              <a:rPr lang="en-US" dirty="0"/>
              <a:t>access to the telephone or complaints procedure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079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Small group practice 2</a:t>
            </a:r>
            <a:br>
              <a:rPr lang="en-US" sz="4000" dirty="0" smtClean="0"/>
            </a:br>
            <a:r>
              <a:rPr lang="en-US" sz="4000" dirty="0" smtClean="0"/>
              <a:t>Choose a number from 1 to 13…</a:t>
            </a:r>
            <a:endParaRPr lang="en-US" sz="4000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109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89654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2000" dirty="0"/>
              <a:t>Low level of organising unstructured time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Less understanding of consequences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No alternatives</a:t>
            </a:r>
            <a:r>
              <a:rPr lang="hu-HU" sz="2000" dirty="0"/>
              <a:t> (</a:t>
            </a:r>
            <a:r>
              <a:rPr lang="hu-HU" sz="2000" dirty="0" err="1"/>
              <a:t>e.g</a:t>
            </a:r>
            <a:r>
              <a:rPr lang="hu-HU" sz="2000" dirty="0"/>
              <a:t>. </a:t>
            </a:r>
            <a:r>
              <a:rPr lang="hu-HU" sz="2000" dirty="0" err="1"/>
              <a:t>communication</a:t>
            </a:r>
            <a:r>
              <a:rPr lang="hu-HU" sz="2000" dirty="0"/>
              <a:t>)</a:t>
            </a: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High </a:t>
            </a:r>
            <a:r>
              <a:rPr lang="en-GB" sz="2000" dirty="0"/>
              <a:t>expectations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Too much control, no independence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Distress and/or anxiety because…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No experience of controlling others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Positive or negative </a:t>
            </a:r>
            <a:r>
              <a:rPr lang="en-GB" sz="2000" dirty="0" smtClean="0"/>
              <a:t>excitement</a:t>
            </a:r>
            <a:endParaRPr lang="hu-HU" sz="2000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Low </a:t>
            </a:r>
            <a:r>
              <a:rPr lang="en-GB" sz="2000" dirty="0"/>
              <a:t>expectations</a:t>
            </a:r>
          </a:p>
          <a:p>
            <a:pPr>
              <a:buFont typeface="+mj-lt"/>
              <a:buAutoNum type="arabicPeriod"/>
            </a:pPr>
            <a:r>
              <a:rPr lang="en-GB" sz="2000" dirty="0"/>
              <a:t>Understandable/unexpected </a:t>
            </a:r>
            <a:r>
              <a:rPr lang="en-GB" sz="2000" dirty="0" smtClean="0"/>
              <a:t>expectations</a:t>
            </a:r>
            <a:endParaRPr lang="en-GB" sz="2000" dirty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Low </a:t>
            </a:r>
            <a:r>
              <a:rPr lang="en-GB" sz="2000" dirty="0"/>
              <a:t>impulse-control (executive dysfunctions)</a:t>
            </a:r>
          </a:p>
          <a:p>
            <a:pPr>
              <a:buFont typeface="+mj-lt"/>
              <a:buAutoNum type="arabicPeriod"/>
            </a:pPr>
            <a:r>
              <a:rPr lang="en-GB" sz="2000" dirty="0" smtClean="0"/>
              <a:t>Pain/illness</a:t>
            </a:r>
            <a:endParaRPr lang="hu-HU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Comorbid psychiatric </a:t>
            </a:r>
            <a:r>
              <a:rPr lang="en-US" sz="2000" dirty="0" smtClean="0"/>
              <a:t>disorders</a:t>
            </a:r>
            <a:endParaRPr lang="en-US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5373216"/>
            <a:ext cx="8229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Please, collect appropriate techniques to prevent challenging</a:t>
            </a:r>
            <a:r>
              <a:rPr lang="hu-H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</a:rPr>
              <a:t>behaviours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 caused by the chosen problem!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9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4925" y="1930723"/>
            <a:ext cx="6131024" cy="406531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Do not think about an intentionally „bad” child/adult</a:t>
            </a:r>
            <a:r>
              <a:rPr lang="hu-HU" sz="2800" dirty="0" smtClean="0"/>
              <a:t>…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hu-HU" sz="2800" dirty="0"/>
              <a:t>T</a:t>
            </a:r>
            <a:r>
              <a:rPr lang="en-US" sz="2800" dirty="0" smtClean="0"/>
              <a:t>here is no hopeless case…</a:t>
            </a:r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99" r="10842"/>
          <a:stretch/>
        </p:blipFill>
        <p:spPr bwMode="auto">
          <a:xfrm>
            <a:off x="6405314" y="1930723"/>
            <a:ext cx="2343150" cy="27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57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i="1" dirty="0" err="1" smtClean="0"/>
              <a:t>Thank</a:t>
            </a:r>
            <a:r>
              <a:rPr lang="hu-HU" sz="4400" i="1" dirty="0" smtClean="0"/>
              <a:t> </a:t>
            </a:r>
            <a:r>
              <a:rPr lang="hu-HU" sz="4400" i="1" dirty="0" err="1" smtClean="0"/>
              <a:t>you</a:t>
            </a:r>
            <a:r>
              <a:rPr lang="hu-HU" sz="4400" i="1" dirty="0" smtClean="0"/>
              <a:t> </a:t>
            </a:r>
            <a:r>
              <a:rPr lang="hu-HU" sz="4400" i="1" dirty="0" err="1" smtClean="0"/>
              <a:t>for</a:t>
            </a:r>
            <a:r>
              <a:rPr lang="hu-HU" sz="4400" i="1" dirty="0" smtClean="0"/>
              <a:t> </a:t>
            </a:r>
            <a:r>
              <a:rPr lang="hu-HU" sz="4400" i="1" dirty="0" err="1" smtClean="0"/>
              <a:t>your</a:t>
            </a:r>
            <a:r>
              <a:rPr lang="hu-HU" sz="4400" i="1" dirty="0" smtClean="0"/>
              <a:t> </a:t>
            </a:r>
            <a:r>
              <a:rPr lang="hu-HU" sz="4400" i="1" dirty="0" err="1" smtClean="0"/>
              <a:t>attention</a:t>
            </a:r>
            <a:r>
              <a:rPr lang="hu-HU" sz="4400" i="1" dirty="0" smtClean="0"/>
              <a:t>!</a:t>
            </a:r>
            <a:endParaRPr lang="hu-HU" sz="4400" i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krisztina.stefanik</a:t>
            </a:r>
            <a:r>
              <a:rPr lang="hu-HU" dirty="0" smtClean="0"/>
              <a:t>@</a:t>
            </a:r>
            <a:r>
              <a:rPr lang="hu-HU" dirty="0" err="1" smtClean="0"/>
              <a:t>elte.barczi.hu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497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763000" cy="86518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hu-HU" sz="2100" dirty="0" smtClean="0"/>
              <a:t/>
            </a:r>
            <a:br>
              <a:rPr lang="hu-HU" sz="2100" dirty="0" smtClean="0"/>
            </a:br>
            <a:r>
              <a:rPr lang="hu-HU" sz="3200" dirty="0" smtClean="0"/>
              <a:t>A </a:t>
            </a:r>
            <a:r>
              <a:rPr lang="hu-HU" sz="3200" dirty="0" err="1" smtClean="0"/>
              <a:t>possible</a:t>
            </a:r>
            <a:r>
              <a:rPr lang="hu-HU" sz="3200" dirty="0" smtClean="0"/>
              <a:t> </a:t>
            </a:r>
            <a:r>
              <a:rPr lang="hu-HU" sz="3200" dirty="0" err="1" smtClean="0"/>
              <a:t>definition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2000" dirty="0" smtClean="0"/>
              <a:t>(</a:t>
            </a:r>
            <a:r>
              <a:rPr lang="hu-HU" sz="2000" dirty="0" err="1"/>
              <a:t>Zarkowska</a:t>
            </a:r>
            <a:r>
              <a:rPr lang="hu-HU" sz="2000" dirty="0"/>
              <a:t> és </a:t>
            </a:r>
            <a:r>
              <a:rPr lang="hu-HU" sz="2000" dirty="0" err="1"/>
              <a:t>Clements</a:t>
            </a:r>
            <a:r>
              <a:rPr lang="hu-HU" sz="2000" dirty="0"/>
              <a:t>, </a:t>
            </a:r>
            <a:r>
              <a:rPr lang="hu-HU" sz="2000" dirty="0" smtClean="0"/>
              <a:t>1994; </a:t>
            </a:r>
            <a:r>
              <a:rPr lang="hu-HU" sz="2000" dirty="0" err="1" smtClean="0"/>
              <a:t>Volkmar</a:t>
            </a:r>
            <a:r>
              <a:rPr lang="hu-HU" sz="2000" dirty="0" smtClean="0"/>
              <a:t> &amp; </a:t>
            </a:r>
            <a:r>
              <a:rPr lang="hu-HU" sz="2000" dirty="0" err="1" smtClean="0"/>
              <a:t>Wiesner</a:t>
            </a:r>
            <a:r>
              <a:rPr lang="hu-HU" sz="2000" dirty="0" smtClean="0"/>
              <a:t>, 2009</a:t>
            </a:r>
            <a:r>
              <a:rPr lang="hu-HU" sz="2100" dirty="0" smtClean="0"/>
              <a:t>)</a:t>
            </a:r>
            <a:endParaRPr lang="hu-HU" sz="38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hu-HU" sz="2000" dirty="0"/>
              <a:t>1. </a:t>
            </a:r>
            <a:r>
              <a:rPr lang="en-US" sz="2000" dirty="0" smtClean="0"/>
              <a:t>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itself or its severity inappropriate given the person’s age and level of development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sz="2000" dirty="0" smtClean="0"/>
              <a:t>2. 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is dangerous either to the person or others.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3. The </a:t>
            </a:r>
            <a:r>
              <a:rPr lang="en-US" sz="2000" dirty="0" err="1" smtClean="0">
                <a:solidFill>
                  <a:srgbClr val="C00000"/>
                </a:solidFill>
              </a:rPr>
              <a:t>behaviour</a:t>
            </a:r>
            <a:r>
              <a:rPr lang="en-US" sz="2000" dirty="0" smtClean="0">
                <a:solidFill>
                  <a:srgbClr val="C00000"/>
                </a:solidFill>
              </a:rPr>
              <a:t> constitutes a significant additional handicap for the person by interfering with the learning of new skills or by excluding the person from important learning opportunities.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4. T</a:t>
            </a:r>
            <a:r>
              <a:rPr lang="en-US" sz="2000" dirty="0" smtClean="0"/>
              <a:t>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causes significant stress, impairs quality of life</a:t>
            </a:r>
            <a:r>
              <a:rPr lang="hu-HU" sz="2000" dirty="0" smtClean="0"/>
              <a:t> (</a:t>
            </a:r>
            <a:r>
              <a:rPr lang="hu-HU" sz="2000" dirty="0" err="1" smtClean="0"/>
              <a:t>family</a:t>
            </a:r>
            <a:r>
              <a:rPr lang="hu-HU" sz="2000" dirty="0" smtClean="0"/>
              <a:t>/</a:t>
            </a:r>
            <a:r>
              <a:rPr lang="hu-HU" sz="2000" dirty="0" err="1" smtClean="0"/>
              <a:t>school</a:t>
            </a:r>
            <a:r>
              <a:rPr lang="hu-HU" sz="2000" dirty="0" smtClean="0"/>
              <a:t>)</a:t>
            </a:r>
            <a:r>
              <a:rPr lang="en-US" sz="2000" dirty="0" smtClean="0"/>
              <a:t>.</a:t>
            </a:r>
          </a:p>
          <a:p>
            <a:pPr>
              <a:spcBef>
                <a:spcPts val="2400"/>
              </a:spcBef>
              <a:buFont typeface="Wingdings" pitchFamily="2" charset="2"/>
              <a:buNone/>
            </a:pPr>
            <a:r>
              <a:rPr lang="en-US" sz="2000" dirty="0" smtClean="0"/>
              <a:t>5. The </a:t>
            </a:r>
            <a:r>
              <a:rPr lang="en-US" sz="2000" dirty="0" err="1" smtClean="0"/>
              <a:t>behavi</a:t>
            </a:r>
            <a:r>
              <a:rPr lang="hu-HU" sz="2000" dirty="0" smtClean="0"/>
              <a:t>o</a:t>
            </a:r>
            <a:r>
              <a:rPr lang="en-US" sz="2000" dirty="0" err="1" smtClean="0"/>
              <a:t>ur</a:t>
            </a:r>
            <a:r>
              <a:rPr lang="en-US" sz="2000" dirty="0" smtClean="0"/>
              <a:t> is contrary to social norms.</a:t>
            </a:r>
            <a:endParaRPr lang="en-US" sz="20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37203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hu-HU" sz="3200" dirty="0" err="1" smtClean="0"/>
              <a:t>Who</a:t>
            </a:r>
            <a:r>
              <a:rPr lang="hu-HU" sz="3200" dirty="0" smtClean="0"/>
              <a:t> has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problem</a:t>
            </a:r>
            <a:r>
              <a:rPr lang="hu-HU" sz="3200" dirty="0" smtClean="0"/>
              <a:t>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8232"/>
            <a:ext cx="4474840" cy="3196952"/>
          </a:xfrm>
        </p:spPr>
        <p:txBody>
          <a:bodyPr/>
          <a:lstStyle/>
          <a:p>
            <a:r>
              <a:rPr lang="en-US" dirty="0" smtClean="0"/>
              <a:t>The subjective factor</a:t>
            </a:r>
          </a:p>
          <a:p>
            <a:pPr lvl="1"/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Who wins? Who loses?</a:t>
            </a:r>
          </a:p>
          <a:p>
            <a:pPr lvl="1"/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5923"/>
            <a:ext cx="3645593" cy="327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16200000">
            <a:off x="6942548" y="3423284"/>
            <a:ext cx="3273278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</a:rPr>
              <a:t>http://www.randomcrates.com</a:t>
            </a:r>
            <a:endParaRPr lang="hu-H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663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836712"/>
          </a:xfrm>
        </p:spPr>
        <p:txBody>
          <a:bodyPr/>
          <a:lstStyle/>
          <a:p>
            <a:pPr algn="l"/>
            <a:r>
              <a:rPr lang="hu-HU" sz="3200" dirty="0" err="1" smtClean="0"/>
              <a:t>What</a:t>
            </a:r>
            <a:r>
              <a:rPr lang="hu-HU" sz="3200" dirty="0" smtClean="0"/>
              <a:t> is </a:t>
            </a:r>
            <a:r>
              <a:rPr lang="hu-HU" sz="3200" dirty="0" err="1" smtClean="0"/>
              <a:t>our</a:t>
            </a:r>
            <a:r>
              <a:rPr lang="hu-HU" sz="3200" dirty="0" smtClean="0"/>
              <a:t> </a:t>
            </a:r>
            <a:r>
              <a:rPr lang="hu-HU" sz="3200" dirty="0" err="1" smtClean="0"/>
              <a:t>goal</a:t>
            </a:r>
            <a:r>
              <a:rPr lang="hu-HU" sz="3200" dirty="0" smtClean="0"/>
              <a:t>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5"/>
            <a:ext cx="5068481" cy="295232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Prevention, first of all, but…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it is impossible without understanding the c</a:t>
            </a:r>
            <a:r>
              <a:rPr lang="hu-HU" sz="2800" dirty="0" smtClean="0"/>
              <a:t>a</a:t>
            </a:r>
            <a:r>
              <a:rPr lang="en-US" sz="2800" dirty="0" smtClean="0"/>
              <a:t>uses of the </a:t>
            </a:r>
            <a:r>
              <a:rPr lang="en-US" sz="2800" dirty="0" err="1" smtClean="0"/>
              <a:t>behaviour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Who decides?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The client and the parents are our partners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81" y="1916832"/>
            <a:ext cx="3456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16200000">
            <a:off x="7571075" y="297169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</a:rPr>
              <a:t>http://silvieandmaryl.com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93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/>
            <a:r>
              <a:rPr lang="en-US" sz="3200" dirty="0" err="1" smtClean="0"/>
              <a:t>Individualised</a:t>
            </a:r>
            <a:r>
              <a:rPr lang="en-US" sz="3200" dirty="0" smtClean="0"/>
              <a:t> </a:t>
            </a:r>
            <a:r>
              <a:rPr lang="hu-HU" sz="3200" dirty="0" smtClean="0"/>
              <a:t>e</a:t>
            </a:r>
            <a:r>
              <a:rPr lang="en-US" sz="3200" dirty="0" err="1" smtClean="0"/>
              <a:t>vidence</a:t>
            </a:r>
            <a:r>
              <a:rPr lang="en-US" sz="3200" dirty="0" smtClean="0"/>
              <a:t>-based practice</a:t>
            </a:r>
            <a:endParaRPr lang="en-US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719572" y="1580307"/>
            <a:ext cx="7704856" cy="2160240"/>
            <a:chOff x="755576" y="2612117"/>
            <a:chExt cx="7704856" cy="2160240"/>
          </a:xfrm>
        </p:grpSpPr>
        <p:sp>
          <p:nvSpPr>
            <p:cNvPr id="6" name="Trapezoid 5"/>
            <p:cNvSpPr/>
            <p:nvPr/>
          </p:nvSpPr>
          <p:spPr>
            <a:xfrm>
              <a:off x="2627784" y="3620229"/>
              <a:ext cx="1944216" cy="1152128"/>
            </a:xfrm>
            <a:prstGeom prst="trapezoid">
              <a:avLst/>
            </a:prstGeom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600" dirty="0" smtClean="0"/>
                <a:t>Fits to scientific facts about the nature of </a:t>
              </a:r>
              <a:r>
                <a:rPr lang="hu-HU" sz="1600" dirty="0" err="1" smtClean="0"/>
                <a:t>condition</a:t>
              </a:r>
              <a:endParaRPr lang="en-GB" dirty="0"/>
            </a:p>
          </p:txBody>
        </p:sp>
        <p:sp>
          <p:nvSpPr>
            <p:cNvPr id="7" name="Trapezoid 6"/>
            <p:cNvSpPr/>
            <p:nvPr/>
          </p:nvSpPr>
          <p:spPr>
            <a:xfrm>
              <a:off x="4644008" y="3620229"/>
              <a:ext cx="1944216" cy="1152128"/>
            </a:xfrm>
            <a:prstGeom prst="trapezoid">
              <a:avLst/>
            </a:prstGeom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 smtClean="0"/>
                <a:t>Confirmed efficacy: better outcome</a:t>
              </a:r>
              <a:endParaRPr lang="en-GB" sz="2000" dirty="0"/>
            </a:p>
          </p:txBody>
        </p:sp>
        <p:sp>
          <p:nvSpPr>
            <p:cNvPr id="8" name="Balra nyíl 7"/>
            <p:cNvSpPr/>
            <p:nvPr/>
          </p:nvSpPr>
          <p:spPr>
            <a:xfrm>
              <a:off x="6012160" y="2638539"/>
              <a:ext cx="2448272" cy="981690"/>
            </a:xfrm>
            <a:prstGeom prst="lef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clinical expertise</a:t>
              </a:r>
              <a:endParaRPr lang="en-GB" dirty="0"/>
            </a:p>
          </p:txBody>
        </p:sp>
        <p:sp>
          <p:nvSpPr>
            <p:cNvPr id="9" name="Balra nyíl 8"/>
            <p:cNvSpPr/>
            <p:nvPr/>
          </p:nvSpPr>
          <p:spPr>
            <a:xfrm rot="10800000">
              <a:off x="827585" y="2638539"/>
              <a:ext cx="2448272" cy="981690"/>
            </a:xfrm>
            <a:prstGeom prst="lef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 </a:t>
              </a:r>
              <a:endParaRPr lang="en-GB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755576" y="2932087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client’s expectations</a:t>
              </a:r>
              <a:endParaRPr lang="en-GB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áromszög 10"/>
            <p:cNvSpPr/>
            <p:nvPr/>
          </p:nvSpPr>
          <p:spPr>
            <a:xfrm>
              <a:off x="2915816" y="2612117"/>
              <a:ext cx="3384376" cy="89603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3563888" y="2952993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PRACTICE</a:t>
              </a:r>
              <a:endParaRPr lang="en-GB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198295"/>
            <a:ext cx="5614903" cy="2011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5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08720"/>
          </a:xfrm>
        </p:spPr>
        <p:txBody>
          <a:bodyPr/>
          <a:lstStyle/>
          <a:p>
            <a:pPr algn="l"/>
            <a:r>
              <a:rPr lang="hu-HU" sz="3200" dirty="0" err="1" smtClean="0"/>
              <a:t>Searching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causes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hu-HU" dirty="0" smtClean="0"/>
              <a:t>1. </a:t>
            </a:r>
            <a:r>
              <a:rPr lang="en-US" dirty="0" smtClean="0"/>
              <a:t>Define precisely the behavior</a:t>
            </a:r>
            <a:endParaRPr lang="hu-HU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1700" dirty="0">
                <a:hlinkClick r:id="rId2"/>
              </a:rPr>
              <a:t>https://</a:t>
            </a:r>
            <a:r>
              <a:rPr lang="en-US" sz="1700" dirty="0" smtClean="0">
                <a:hlinkClick r:id="rId2"/>
              </a:rPr>
              <a:t>www.youtube.com/watch?v=y6liIQfbQ4s</a:t>
            </a:r>
            <a:endParaRPr lang="hu-HU" sz="17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hu-HU" sz="1700" dirty="0">
                <a:hlinkClick r:id="rId3"/>
              </a:rPr>
              <a:t>https://</a:t>
            </a:r>
            <a:r>
              <a:rPr lang="hu-HU" sz="1700" dirty="0" smtClean="0">
                <a:hlinkClick r:id="rId3"/>
              </a:rPr>
              <a:t>www.youtube.com/watch?v=JsJ154jWRsU</a:t>
            </a:r>
            <a:endParaRPr lang="hu-HU" sz="17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2. Assessment: </a:t>
            </a:r>
          </a:p>
          <a:p>
            <a:pPr marL="357188" indent="0">
              <a:buNone/>
            </a:pPr>
            <a:r>
              <a:rPr lang="en-US" sz="2200" dirty="0" smtClean="0"/>
              <a:t>careful observations (~ 2 weeks) and structured discussions with parents and key workers</a:t>
            </a:r>
            <a:endParaRPr lang="en-US" sz="15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3. Developing hypotheses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4. Systematic testing</a:t>
            </a:r>
            <a:r>
              <a:rPr lang="hu-HU" dirty="0" smtClean="0"/>
              <a:t> (</a:t>
            </a:r>
            <a:r>
              <a:rPr lang="hu-HU" dirty="0" err="1" smtClean="0"/>
              <a:t>intervention</a:t>
            </a:r>
            <a:r>
              <a:rPr lang="hu-HU" dirty="0" smtClean="0"/>
              <a:t>)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5. Evaluation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An excellent example: the S.T.A.R. Model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2088232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867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hu-HU" sz="3200" dirty="0"/>
              <a:t>S.T.A.R. </a:t>
            </a:r>
            <a:r>
              <a:rPr lang="hu-HU" sz="3200" dirty="0" smtClean="0"/>
              <a:t>MODEL </a:t>
            </a:r>
            <a:r>
              <a:rPr lang="hu-HU" sz="1800" dirty="0" smtClean="0"/>
              <a:t>(</a:t>
            </a:r>
            <a:r>
              <a:rPr lang="hu-HU" sz="1800" dirty="0" err="1" smtClean="0"/>
              <a:t>Zarkowska</a:t>
            </a:r>
            <a:r>
              <a:rPr lang="hu-HU" sz="1800" dirty="0" smtClean="0"/>
              <a:t> </a:t>
            </a:r>
            <a:r>
              <a:rPr lang="hu-HU" sz="1800" dirty="0"/>
              <a:t>és </a:t>
            </a:r>
            <a:r>
              <a:rPr lang="hu-HU" sz="1800" dirty="0" err="1"/>
              <a:t>Clements</a:t>
            </a:r>
            <a:r>
              <a:rPr lang="hu-HU" sz="1800" dirty="0"/>
              <a:t>, </a:t>
            </a:r>
            <a:r>
              <a:rPr lang="hu-HU" sz="1800" dirty="0" smtClean="0"/>
              <a:t>1994; NAS HAS, 2014)</a:t>
            </a:r>
            <a:endParaRPr lang="hu-HU" sz="2100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3676"/>
            <a:ext cx="8229600" cy="4662488"/>
          </a:xfrm>
        </p:spPr>
        <p:txBody>
          <a:bodyPr/>
          <a:lstStyle/>
          <a:p>
            <a:r>
              <a:rPr lang="hu-HU" sz="2800" dirty="0" err="1"/>
              <a:t>Settings</a:t>
            </a:r>
            <a:r>
              <a:rPr lang="hu-HU" sz="2800" dirty="0"/>
              <a:t> – Körülmények</a:t>
            </a:r>
          </a:p>
          <a:p>
            <a:endParaRPr lang="hu-HU" sz="2800" dirty="0"/>
          </a:p>
          <a:p>
            <a:r>
              <a:rPr lang="hu-HU" sz="2800" dirty="0" err="1"/>
              <a:t>Triggers</a:t>
            </a:r>
            <a:r>
              <a:rPr lang="hu-HU" sz="2800" dirty="0"/>
              <a:t> – Kiváltók</a:t>
            </a:r>
          </a:p>
          <a:p>
            <a:endParaRPr lang="hu-HU" sz="2800" dirty="0"/>
          </a:p>
          <a:p>
            <a:r>
              <a:rPr lang="hu-HU" sz="2800" dirty="0" err="1"/>
              <a:t>Actions</a:t>
            </a:r>
            <a:r>
              <a:rPr lang="hu-HU" sz="2800" dirty="0"/>
              <a:t> – Cselekedetek</a:t>
            </a:r>
          </a:p>
          <a:p>
            <a:endParaRPr lang="hu-HU" sz="2800" dirty="0"/>
          </a:p>
          <a:p>
            <a:r>
              <a:rPr lang="hu-HU" sz="2800" dirty="0" err="1"/>
              <a:t>Results</a:t>
            </a:r>
            <a:r>
              <a:rPr lang="hu-HU" sz="2800" dirty="0"/>
              <a:t> </a:t>
            </a:r>
            <a:r>
              <a:rPr lang="hu-HU" sz="2800" dirty="0" smtClean="0"/>
              <a:t>–  </a:t>
            </a:r>
            <a:r>
              <a:rPr lang="hu-HU" sz="2800" dirty="0"/>
              <a:t>Eredmények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63675"/>
            <a:ext cx="3840163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477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l"/>
            <a:r>
              <a:rPr lang="hu-HU" sz="3600" dirty="0" err="1" smtClean="0"/>
              <a:t>Settings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life </a:t>
            </a:r>
            <a:r>
              <a:rPr lang="en-US" sz="2000" dirty="0"/>
              <a:t>events (e.g. loss, change, trauma, abuse);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current </a:t>
            </a:r>
            <a:r>
              <a:rPr lang="en-US" sz="2000" dirty="0"/>
              <a:t>social climate (e.g. deprivation of relationships, conflict and </a:t>
            </a:r>
            <a:r>
              <a:rPr lang="en-US" sz="2000" dirty="0" smtClean="0"/>
              <a:t>hostility,</a:t>
            </a:r>
            <a:r>
              <a:rPr lang="hu-HU" sz="2000" dirty="0" smtClean="0"/>
              <a:t> </a:t>
            </a:r>
            <a:r>
              <a:rPr lang="en-US" sz="2000" dirty="0" smtClean="0"/>
              <a:t>lack </a:t>
            </a:r>
            <a:r>
              <a:rPr lang="en-US" sz="2000" dirty="0"/>
              <a:t>of control, unnecessarily strict control);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current activities</a:t>
            </a:r>
            <a:r>
              <a:rPr lang="hu-HU" sz="2000" dirty="0" smtClean="0"/>
              <a:t>/</a:t>
            </a:r>
            <a:r>
              <a:rPr lang="hu-HU" sz="2000" dirty="0" err="1" smtClean="0"/>
              <a:t>occupational</a:t>
            </a:r>
            <a:r>
              <a:rPr lang="hu-HU" sz="2000" dirty="0" smtClean="0"/>
              <a:t> </a:t>
            </a:r>
            <a:r>
              <a:rPr lang="hu-HU" sz="2000" dirty="0" err="1" smtClean="0"/>
              <a:t>climate</a:t>
            </a:r>
            <a:r>
              <a:rPr lang="en-US" sz="2000" dirty="0" smtClean="0"/>
              <a:t> </a:t>
            </a:r>
            <a:r>
              <a:rPr lang="en-US" sz="2000" dirty="0"/>
              <a:t>(e.g. level and type of stimulation, access to </a:t>
            </a:r>
            <a:r>
              <a:rPr lang="en-US" sz="2000" dirty="0" smtClean="0"/>
              <a:t>desired</a:t>
            </a:r>
            <a:r>
              <a:rPr lang="hu-HU" sz="2000" dirty="0" smtClean="0"/>
              <a:t> </a:t>
            </a:r>
            <a:r>
              <a:rPr lang="hu-HU" sz="2000" dirty="0" err="1" smtClean="0"/>
              <a:t>activities</a:t>
            </a:r>
            <a:r>
              <a:rPr lang="hu-HU" sz="2000" dirty="0"/>
              <a:t>);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current </a:t>
            </a:r>
            <a:r>
              <a:rPr lang="en-US" sz="2000" dirty="0"/>
              <a:t>physical climate (e.g. noise level, temperature, levels of lighting).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Internal and personal </a:t>
            </a:r>
            <a:r>
              <a:rPr lang="en-US" sz="2000" dirty="0" smtClean="0"/>
              <a:t>influences </a:t>
            </a:r>
            <a:endParaRPr lang="hu-HU" sz="2000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en-US" dirty="0" smtClean="0"/>
              <a:t>anxiety states;</a:t>
            </a:r>
            <a:r>
              <a:rPr lang="hu-HU" dirty="0" smtClean="0"/>
              <a:t> </a:t>
            </a:r>
            <a:r>
              <a:rPr lang="en-US" dirty="0" smtClean="0"/>
              <a:t>sadness </a:t>
            </a:r>
            <a:r>
              <a:rPr lang="en-US" dirty="0"/>
              <a:t>and depression; </a:t>
            </a:r>
            <a:r>
              <a:rPr lang="en-US" dirty="0" smtClean="0"/>
              <a:t>communication </a:t>
            </a:r>
            <a:r>
              <a:rPr lang="en-US" dirty="0"/>
              <a:t>problems; pain; tiredness and </a:t>
            </a:r>
            <a:r>
              <a:rPr lang="en-US" dirty="0" smtClean="0"/>
              <a:t>poor</a:t>
            </a:r>
            <a:r>
              <a:rPr lang="hu-HU" dirty="0" smtClean="0"/>
              <a:t> </a:t>
            </a:r>
            <a:r>
              <a:rPr lang="en-US" dirty="0" smtClean="0"/>
              <a:t>physical </a:t>
            </a:r>
            <a:r>
              <a:rPr lang="en-US" dirty="0"/>
              <a:t>health; disordered thinking; a lack of social understanding; an inability to </a:t>
            </a:r>
            <a:r>
              <a:rPr lang="en-US" dirty="0" smtClean="0"/>
              <a:t>occupy</a:t>
            </a:r>
            <a:r>
              <a:rPr lang="hu-HU" dirty="0" smtClean="0"/>
              <a:t> </a:t>
            </a:r>
            <a:r>
              <a:rPr lang="hu-HU" dirty="0" err="1" smtClean="0"/>
              <a:t>self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75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1254</TotalTime>
  <Words>1032</Words>
  <Application>Microsoft Office PowerPoint</Application>
  <PresentationFormat>Diaprojekcija na zaslonu (4:3)</PresentationFormat>
  <Paragraphs>184</Paragraphs>
  <Slides>25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Ügyvezető</vt:lpstr>
      <vt:lpstr>   Get rid of it? Change it? Prevent it? Understand it? Challenging behaviours in our practices.</vt:lpstr>
      <vt:lpstr>Fundamental questions</vt:lpstr>
      <vt:lpstr> A possible definition (Zarkowska és Clements, 1994; Volkmar &amp; Wiesner, 2009)</vt:lpstr>
      <vt:lpstr>Who has the problem?</vt:lpstr>
      <vt:lpstr>What is our goal?</vt:lpstr>
      <vt:lpstr>Individualised evidence-based practice</vt:lpstr>
      <vt:lpstr>Searching for causes</vt:lpstr>
      <vt:lpstr>S.T.A.R. MODEL (Zarkowska és Clements, 1994; NAS HAS, 2014)</vt:lpstr>
      <vt:lpstr>Settings</vt:lpstr>
      <vt:lpstr>S.T.A.R. MODEL (Zarkowska és Clements, 1994, NAS HAS, 2014)</vt:lpstr>
      <vt:lpstr>STAR observation &amp; analysis of behaviour</vt:lpstr>
      <vt:lpstr>Diapozitiv 12</vt:lpstr>
      <vt:lpstr>Small group practice</vt:lpstr>
      <vt:lpstr>Common causes</vt:lpstr>
      <vt:lpstr>Be individualised!</vt:lpstr>
      <vt:lpstr>Fundamental elements of behaviour management</vt:lpstr>
      <vt:lpstr>From behaviour to understanding</vt:lpstr>
      <vt:lpstr>Reactive strategies</vt:lpstr>
      <vt:lpstr>Preventive strategies</vt:lpstr>
      <vt:lpstr>Intervetional techniques</vt:lpstr>
      <vt:lpstr>These sanctions are NOT permissible</vt:lpstr>
      <vt:lpstr>Small group practice 2 Choose a number from 1 to 13…</vt:lpstr>
      <vt:lpstr>Diapozitiv 23</vt:lpstr>
      <vt:lpstr>Diapozitiv 24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</dc:creator>
  <cp:lastModifiedBy>ANJ-0</cp:lastModifiedBy>
  <cp:revision>75</cp:revision>
  <dcterms:created xsi:type="dcterms:W3CDTF">2012-03-29T19:04:17Z</dcterms:created>
  <dcterms:modified xsi:type="dcterms:W3CDTF">2016-06-27T11:30:20Z</dcterms:modified>
</cp:coreProperties>
</file>